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6" r:id="rId2"/>
    <p:sldId id="273" r:id="rId3"/>
    <p:sldId id="261" r:id="rId4"/>
    <p:sldId id="265" r:id="rId5"/>
    <p:sldId id="258" r:id="rId6"/>
    <p:sldId id="259" r:id="rId7"/>
    <p:sldId id="264" r:id="rId8"/>
    <p:sldId id="269" r:id="rId9"/>
    <p:sldId id="260" r:id="rId10"/>
    <p:sldId id="270" r:id="rId11"/>
    <p:sldId id="266" r:id="rId12"/>
    <p:sldId id="267" r:id="rId13"/>
    <p:sldId id="268" r:id="rId14"/>
    <p:sldId id="271" r:id="rId15"/>
    <p:sldId id="275" r:id="rId16"/>
    <p:sldId id="272" r:id="rId17"/>
    <p:sldId id="25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40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3/21/13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hyperlink" Target="mailto:hilarie@techforlearning.org" TargetMode="External"/><Relationship Id="rId5" Type="http://schemas.openxmlformats.org/officeDocument/2006/relationships/hyperlink" Target="mailto:brad@techforlearning.org" TargetMode="External"/><Relationship Id="rId6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jpg"/><Relationship Id="rId5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www.ted.com/talks/bobby_mcferrin_hacks_your_brain_with_music.html" TargetMode="External"/><Relationship Id="rId5" Type="http://schemas.openxmlformats.org/officeDocument/2006/relationships/image" Target="../media/image2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www.uwex.edu/ces/pdande/evaluation/evallogicmodelexamples.html" TargetMode="External"/><Relationship Id="rId5" Type="http://schemas.openxmlformats.org/officeDocument/2006/relationships/hyperlink" Target="http://ctb.ku.edu/en/tablecontents/sub_section_examples_1877.aspx" TargetMode="External"/><Relationship Id="rId6" Type="http://schemas.openxmlformats.org/officeDocument/2006/relationships/hyperlink" Target="https://apps.publichealth.arizona.edu/CHWToolkit/PDFs/Logicmod/chapter2.pdf" TargetMode="External"/><Relationship Id="rId7" Type="http://schemas.openxmlformats.org/officeDocument/2006/relationships/hyperlink" Target="http://www.wkkf.org/knowledge-center/resources/2006/02/wk-kellogg-foundation-logic-model-development-guide.aspx" TargetMode="External"/><Relationship Id="rId8" Type="http://schemas.openxmlformats.org/officeDocument/2006/relationships/image" Target="../media/image2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LOGIC MODELS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128878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By </a:t>
            </a:r>
          </a:p>
          <a:p>
            <a:r>
              <a:rPr lang="en-US" dirty="0" smtClean="0"/>
              <a:t>Hilarie B. Davis, </a:t>
            </a:r>
            <a:r>
              <a:rPr lang="en-US" dirty="0" err="1" smtClean="0"/>
              <a:t>Ed.D</a:t>
            </a:r>
            <a:r>
              <a:rPr lang="en-US" dirty="0" smtClean="0"/>
              <a:t>. &amp; Bradford T. Davey, </a:t>
            </a:r>
            <a:r>
              <a:rPr lang="en-US" dirty="0" err="1" smtClean="0"/>
              <a:t>Ed.D</a:t>
            </a:r>
            <a:r>
              <a:rPr lang="en-US" dirty="0" smtClean="0"/>
              <a:t>.</a:t>
            </a:r>
          </a:p>
          <a:p>
            <a:r>
              <a:rPr lang="en-US" dirty="0" smtClean="0"/>
              <a:t>Technology for Learning Consortium Inc.</a:t>
            </a:r>
          </a:p>
          <a:p>
            <a:r>
              <a:rPr lang="en-US" dirty="0" smtClean="0"/>
              <a:t>March 2013</a:t>
            </a:r>
          </a:p>
          <a:p>
            <a:r>
              <a:rPr lang="en-US" dirty="0" smtClean="0">
                <a:hlinkClick r:id="rId4"/>
              </a:rPr>
              <a:t>hilarie@techforlearning.org</a:t>
            </a:r>
            <a:r>
              <a:rPr lang="en-US" dirty="0" smtClean="0"/>
              <a:t>   </a:t>
            </a:r>
            <a:r>
              <a:rPr lang="en-US" dirty="0" smtClean="0">
                <a:hlinkClick r:id="rId5"/>
              </a:rPr>
              <a:t>brad@techforlearning.org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196" y="56942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7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val logic model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51" y="325784"/>
            <a:ext cx="8026400" cy="6296955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0128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80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Inputs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What will you invest?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456109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Invest is from </a:t>
            </a:r>
            <a:r>
              <a:rPr lang="en-US" dirty="0"/>
              <a:t>the Latin, to “</a:t>
            </a:r>
            <a:r>
              <a:rPr lang="en-US" dirty="0" smtClean="0"/>
              <a:t>clothe” and means to </a:t>
            </a:r>
            <a:r>
              <a:rPr lang="en-US" dirty="0"/>
              <a:t>furnish with power or </a:t>
            </a:r>
            <a:r>
              <a:rPr lang="en-US" dirty="0" smtClean="0"/>
              <a:t>authority, to </a:t>
            </a:r>
            <a:r>
              <a:rPr lang="en-US" dirty="0"/>
              <a:t>endow with a </a:t>
            </a:r>
            <a:r>
              <a:rPr lang="en-US" dirty="0" smtClean="0"/>
              <a:t>quality, to </a:t>
            </a:r>
            <a:r>
              <a:rPr lang="en-US" dirty="0"/>
              <a:t>make use of for future benefits or </a:t>
            </a:r>
            <a:r>
              <a:rPr lang="en-US" dirty="0" smtClean="0"/>
              <a:t>advantages, or to </a:t>
            </a:r>
            <a:r>
              <a:rPr lang="en-US" dirty="0"/>
              <a:t>involve or engage especially </a:t>
            </a:r>
            <a:r>
              <a:rPr lang="en-US" dirty="0" smtClean="0"/>
              <a:t>emotionally</a:t>
            </a:r>
          </a:p>
          <a:p>
            <a:r>
              <a:rPr lang="en-US" dirty="0" smtClean="0"/>
              <a:t>Under inputs list the resources you will need to achieve your outcomes, including people, institutions, resources, and events</a:t>
            </a:r>
          </a:p>
          <a:p>
            <a:r>
              <a:rPr lang="en-US" dirty="0" smtClean="0"/>
              <a:t>Briefly state the contribution of each investment, e.g., the science center will offer programs for the public, the faculty will contribute content expertise</a:t>
            </a:r>
            <a:endParaRPr lang="en-US" dirty="0"/>
          </a:p>
          <a:p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3342" y="57548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37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Outputs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What will you do with whom?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782037"/>
            <a:ext cx="8042276" cy="4455094"/>
          </a:xfrm>
        </p:spPr>
        <p:txBody>
          <a:bodyPr/>
          <a:lstStyle/>
          <a:p>
            <a:r>
              <a:rPr lang="en-US" dirty="0" smtClean="0"/>
              <a:t>Outputs are the activities you do, such as offer professional development, create products, organize resources on the web, or offer learning experience for students</a:t>
            </a:r>
          </a:p>
          <a:p>
            <a:r>
              <a:rPr lang="en-US" dirty="0" smtClean="0"/>
              <a:t>State the activity with the expected audience, e.g., professional development on current astrobiology research in Yellowstone for 120 middle and high school teachers from throughout the state for 3 summer days, and 2 follow up days</a:t>
            </a:r>
          </a:p>
          <a:p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5393" y="56358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0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31" y="139321"/>
            <a:ext cx="8591551" cy="1336956"/>
          </a:xfrm>
        </p:spPr>
        <p:txBody>
          <a:bodyPr/>
          <a:lstStyle/>
          <a:p>
            <a:r>
              <a:rPr lang="en-US" b="1" dirty="0" smtClean="0"/>
              <a:t>Outcomes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What is the impact of your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827695"/>
            <a:ext cx="8042276" cy="4343400"/>
          </a:xfrm>
        </p:spPr>
        <p:txBody>
          <a:bodyPr/>
          <a:lstStyle/>
          <a:p>
            <a:r>
              <a:rPr lang="en-US" dirty="0" smtClean="0"/>
              <a:t>Outcomes are the impact of the activities on the audiences</a:t>
            </a:r>
          </a:p>
          <a:p>
            <a:r>
              <a:rPr lang="en-US" dirty="0" smtClean="0"/>
              <a:t>Describe the impacts on each audience in terms of things like the </a:t>
            </a:r>
            <a:r>
              <a:rPr lang="en-US" dirty="0"/>
              <a:t>NSF impact </a:t>
            </a:r>
            <a:r>
              <a:rPr lang="en-US" dirty="0" smtClean="0"/>
              <a:t>categories - behaviors, attitudes, skills, interest and knowledge (BASIK)</a:t>
            </a:r>
          </a:p>
          <a:p>
            <a:r>
              <a:rPr lang="en-US" dirty="0" smtClean="0"/>
              <a:t>For example – Middle and High school teachers </a:t>
            </a:r>
            <a:r>
              <a:rPr lang="en-US" dirty="0" smtClean="0"/>
              <a:t>are</a:t>
            </a:r>
            <a:r>
              <a:rPr lang="en-US" dirty="0" smtClean="0"/>
              <a:t> </a:t>
            </a:r>
            <a:r>
              <a:rPr lang="en-US" dirty="0" smtClean="0"/>
              <a:t>prepared to integrate astrobiology content and resources into their curricula</a:t>
            </a:r>
          </a:p>
          <a:p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8751" y="56358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61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41440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Bobby McFerrin Plays the Audience</a:t>
            </a:r>
          </a:p>
          <a:p>
            <a:pPr marL="0" indent="0">
              <a:buNone/>
            </a:pPr>
            <a:r>
              <a:rPr lang="en-US" u="sng" dirty="0">
                <a:hlinkClick r:id="rId4"/>
              </a:rPr>
              <a:t>http://www.ted.com/talks/</a:t>
            </a:r>
            <a:r>
              <a:rPr lang="en-US" u="sng" dirty="0" smtClean="0">
                <a:hlinkClick r:id="rId4"/>
              </a:rPr>
              <a:t>bobby_mcferrin_hacks_your_brain_with_music.html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As you watch the video, think about:</a:t>
            </a:r>
          </a:p>
          <a:p>
            <a:pPr marL="336550" lvl="1" indent="0">
              <a:buNone/>
            </a:pPr>
            <a:r>
              <a:rPr lang="en-US" i="1" dirty="0" smtClean="0"/>
              <a:t>What did it take to do this activity? (inputs)</a:t>
            </a:r>
          </a:p>
          <a:p>
            <a:pPr marL="336550" lvl="1" indent="0">
              <a:buNone/>
            </a:pPr>
            <a:r>
              <a:rPr lang="en-US" i="1" dirty="0" smtClean="0"/>
              <a:t>What was the activity? With whom? (outputs)</a:t>
            </a:r>
          </a:p>
          <a:p>
            <a:pPr marL="336550" lvl="1" indent="0">
              <a:buNone/>
            </a:pPr>
            <a:r>
              <a:rPr lang="en-US" i="1" dirty="0" smtClean="0"/>
              <a:t>What was the impact? (outcomes)</a:t>
            </a:r>
          </a:p>
          <a:p>
            <a:pPr marL="336550" lvl="1" indent="0">
              <a:buNone/>
            </a:pPr>
            <a:r>
              <a:rPr lang="en-US" i="1" dirty="0" smtClean="0"/>
              <a:t>What is his theory of change? </a:t>
            </a:r>
            <a:endParaRPr lang="en-US" i="1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8751" y="58840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5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i="1" dirty="0" smtClean="0"/>
          </a:p>
          <a:p>
            <a:pPr marL="0" indent="0" algn="ctr">
              <a:buNone/>
            </a:pPr>
            <a:r>
              <a:rPr lang="en-US" dirty="0" smtClean="0"/>
              <a:t>Reflect using the essential question:</a:t>
            </a:r>
            <a:endParaRPr lang="en-US" dirty="0"/>
          </a:p>
          <a:p>
            <a:pPr marL="0" indent="0" algn="ctr">
              <a:buNone/>
            </a:pPr>
            <a:endParaRPr lang="en-US" i="1" dirty="0" smtClean="0"/>
          </a:p>
          <a:p>
            <a:pPr marL="0" indent="0" algn="ctr">
              <a:buNone/>
            </a:pPr>
            <a:r>
              <a:rPr lang="en-US" b="1" i="1" dirty="0" smtClean="0">
                <a:latin typeface="Arial"/>
                <a:cs typeface="Arial"/>
              </a:rPr>
              <a:t>How </a:t>
            </a:r>
            <a:r>
              <a:rPr lang="en-US" b="1" i="1" dirty="0">
                <a:latin typeface="Arial"/>
                <a:cs typeface="Arial"/>
              </a:rPr>
              <a:t>do you use a logic model to capture how your project will achieve </a:t>
            </a:r>
            <a:r>
              <a:rPr lang="en-US" b="1" i="1" dirty="0" smtClean="0">
                <a:latin typeface="Arial"/>
                <a:cs typeface="Arial"/>
              </a:rPr>
              <a:t>results?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8751" y="56796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60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Choose something you are working on to create a logic model</a:t>
            </a:r>
          </a:p>
          <a:p>
            <a:pPr marL="457200" indent="-457200">
              <a:buFont typeface="+mj-lt"/>
              <a:buAutoNum type="arabicPeriod"/>
            </a:pPr>
            <a:r>
              <a:rPr lang="en-US" i="1" dirty="0" smtClean="0"/>
              <a:t>Think about what you are investing? (inputs)</a:t>
            </a:r>
          </a:p>
          <a:p>
            <a:pPr marL="457200" indent="-457200">
              <a:buFont typeface="+mj-lt"/>
              <a:buAutoNum type="arabicPeriod"/>
            </a:pPr>
            <a:r>
              <a:rPr lang="en-US" i="1" dirty="0" smtClean="0"/>
              <a:t>What are the outputs for what audiences? </a:t>
            </a:r>
          </a:p>
          <a:p>
            <a:pPr marL="457200" indent="-457200">
              <a:buFont typeface="+mj-lt"/>
              <a:buAutoNum type="arabicPeriod"/>
            </a:pPr>
            <a:r>
              <a:rPr lang="en-US" i="1" dirty="0" smtClean="0"/>
              <a:t>What outcomes/impacts do you expect?</a:t>
            </a:r>
          </a:p>
          <a:p>
            <a:pPr marL="457200" indent="-457200">
              <a:buFont typeface="+mj-lt"/>
              <a:buAutoNum type="arabicPeriod"/>
            </a:pPr>
            <a:r>
              <a:rPr lang="en-US" i="1" dirty="0" smtClean="0"/>
              <a:t>What is your theory of change?</a:t>
            </a:r>
            <a:endParaRPr lang="en-US" i="1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8751" y="56650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50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on logic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472689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Examples  </a:t>
            </a: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://www.uwex.edu/ces/pdande/evaluation/</a:t>
            </a:r>
            <a:r>
              <a:rPr lang="en-US" sz="2000" dirty="0" smtClean="0">
                <a:hlinkClick r:id="rId4"/>
              </a:rPr>
              <a:t>evallogicmodelexamples.html</a:t>
            </a:r>
            <a:endParaRPr lang="en-US" sz="2000" dirty="0" smtClean="0"/>
          </a:p>
          <a:p>
            <a:r>
              <a:rPr lang="en-US" sz="2000" dirty="0" smtClean="0"/>
              <a:t>Interesting visual </a:t>
            </a:r>
            <a:r>
              <a:rPr lang="en-US" sz="2000" dirty="0" err="1" smtClean="0"/>
              <a:t>formats</a:t>
            </a:r>
            <a:r>
              <a:rPr lang="en-US" sz="2000" dirty="0" err="1" smtClean="0">
                <a:hlinkClick r:id="rId5"/>
              </a:rPr>
              <a:t>http</a:t>
            </a:r>
            <a:r>
              <a:rPr lang="en-US" sz="2000" dirty="0">
                <a:hlinkClick r:id="rId5"/>
              </a:rPr>
              <a:t>://ctb.ku.edu/en/tablecontents/sub_section_examples_1877.</a:t>
            </a:r>
            <a:r>
              <a:rPr lang="en-US" sz="2000" dirty="0" smtClean="0">
                <a:hlinkClick r:id="rId5"/>
              </a:rPr>
              <a:t>aspx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Practice developing a </a:t>
            </a:r>
            <a:r>
              <a:rPr lang="en-US" sz="2000" dirty="0"/>
              <a:t>logic model </a:t>
            </a:r>
            <a:r>
              <a:rPr lang="en-US" sz="2000" dirty="0">
                <a:hlinkClick r:id="rId6"/>
              </a:rPr>
              <a:t>https://apps.publichealth.arizona.edu/CHWToolkit/PDFs/Logicmod/chapter2.</a:t>
            </a:r>
            <a:r>
              <a:rPr lang="en-US" sz="2000" dirty="0" smtClean="0">
                <a:hlinkClick r:id="rId6"/>
              </a:rPr>
              <a:t>pdf</a:t>
            </a:r>
            <a:r>
              <a:rPr lang="en-US" sz="2000" dirty="0" smtClean="0"/>
              <a:t> </a:t>
            </a:r>
          </a:p>
          <a:p>
            <a:r>
              <a:rPr lang="en-US" sz="2000" dirty="0"/>
              <a:t>Kellogg Foundation </a:t>
            </a:r>
            <a:r>
              <a:rPr lang="en-US" sz="2000" dirty="0">
                <a:hlinkClick r:id="rId7"/>
              </a:rPr>
              <a:t>http://www.wkkf.org/knowledge-center/resources/2006/02/wk-kellogg-foundation-logic-model-development-</a:t>
            </a:r>
            <a:r>
              <a:rPr lang="en-US" sz="2000" dirty="0" smtClean="0">
                <a:hlinkClick r:id="rId7"/>
              </a:rPr>
              <a:t>guide.aspx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90351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66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i="1" dirty="0" smtClean="0"/>
          </a:p>
          <a:p>
            <a:pPr marL="0" indent="0">
              <a:buNone/>
            </a:pPr>
            <a:r>
              <a:rPr lang="en-US" b="1" i="1" dirty="0" smtClean="0"/>
              <a:t>Objective</a:t>
            </a:r>
            <a:r>
              <a:rPr lang="en-US" i="1" dirty="0"/>
              <a:t>: To understand the purpose and format of each component of a logic model.</a:t>
            </a:r>
            <a:endParaRPr lang="en-US" dirty="0"/>
          </a:p>
          <a:p>
            <a:pPr marL="0" indent="0">
              <a:buNone/>
            </a:pPr>
            <a:r>
              <a:rPr lang="en-US" b="1" i="1" dirty="0"/>
              <a:t>Essential Question</a:t>
            </a:r>
            <a:r>
              <a:rPr lang="en-US" i="1" dirty="0"/>
              <a:t>: How do you use a logic model to capture how your project will achieve results?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8751" y="59436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Where’s the logic in that?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910" y="1632691"/>
            <a:ext cx="8371874" cy="4558683"/>
          </a:xfrm>
        </p:spPr>
        <p:txBody>
          <a:bodyPr>
            <a:normAutofit/>
          </a:bodyPr>
          <a:lstStyle/>
          <a:p>
            <a:r>
              <a:rPr lang="en-US" dirty="0" smtClean="0"/>
              <a:t>Logic is core to our acceptance of ideas. We expect things to make sense</a:t>
            </a:r>
          </a:p>
          <a:p>
            <a:r>
              <a:rPr lang="en-US" dirty="0" smtClean="0"/>
              <a:t>When a project makes sense to stakeholders, they are more likely to contribute to the outcomes in explicit and implicit ways</a:t>
            </a:r>
          </a:p>
          <a:p>
            <a:r>
              <a:rPr lang="en-US" dirty="0" smtClean="0"/>
              <a:t>A logic model makes the connection clear between what you invest, what you do, and what impact you have</a:t>
            </a:r>
          </a:p>
          <a:p>
            <a:r>
              <a:rPr lang="en-US" dirty="0" smtClean="0"/>
              <a:t>Creating a logic model gets everyone on the same page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3984" y="57849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4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Origins of the logic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910" y="1695410"/>
            <a:ext cx="8371874" cy="4558683"/>
          </a:xfrm>
        </p:spPr>
        <p:txBody>
          <a:bodyPr>
            <a:normAutofit/>
          </a:bodyPr>
          <a:lstStyle/>
          <a:p>
            <a:r>
              <a:rPr lang="en-US" dirty="0" smtClean="0"/>
              <a:t>Systems theory attempted to capture the relationships in mechanical and industrial systems to improve efficiency of design and maximize success (Jay Forrester)</a:t>
            </a:r>
          </a:p>
          <a:p>
            <a:r>
              <a:rPr lang="en-US" dirty="0" smtClean="0"/>
              <a:t>When applied to social science situations, this systems thinking proved to be useful for understanding relationships in a situation and why delays or breakdowns occurred (Peter </a:t>
            </a:r>
            <a:r>
              <a:rPr lang="en-US" dirty="0" err="1" smtClean="0"/>
              <a:t>Senge</a:t>
            </a:r>
            <a:r>
              <a:rPr lang="en-US" dirty="0"/>
              <a:t>)</a:t>
            </a:r>
            <a:endParaRPr lang="en-US" dirty="0" smtClean="0"/>
          </a:p>
          <a:p>
            <a:r>
              <a:rPr lang="en-US" dirty="0" smtClean="0"/>
              <a:t>Current logic models take a variety of forms, and are more or less complex (Kellogg Foundation)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5393" y="57088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5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1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0" y="79468"/>
            <a:ext cx="8060596" cy="1417638"/>
          </a:xfrm>
        </p:spPr>
        <p:txBody>
          <a:bodyPr/>
          <a:lstStyle/>
          <a:p>
            <a:r>
              <a:rPr lang="en-US" dirty="0" smtClean="0"/>
              <a:t>Buying a House Logic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993" y="2447165"/>
            <a:ext cx="2710480" cy="341712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Buyer’s needs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Buyer’s wants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Budget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Listings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Downpayment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23940" y="2447165"/>
            <a:ext cx="2828148" cy="37620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4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effectLst/>
              </a:rPr>
              <a:t>Drive </a:t>
            </a:r>
            <a:r>
              <a:rPr lang="en-US" dirty="0" err="1" smtClean="0">
                <a:solidFill>
                  <a:schemeClr val="tx1"/>
                </a:solidFill>
                <a:effectLst/>
              </a:rPr>
              <a:t>bys</a:t>
            </a:r>
            <a:r>
              <a:rPr lang="en-US" dirty="0" smtClean="0">
                <a:solidFill>
                  <a:schemeClr val="tx1"/>
                </a:solidFill>
                <a:effectLst/>
              </a:rPr>
              <a:t> to narrow search</a:t>
            </a:r>
          </a:p>
          <a:p>
            <a:r>
              <a:rPr lang="en-US" dirty="0" smtClean="0">
                <a:solidFill>
                  <a:schemeClr val="tx1"/>
                </a:solidFill>
                <a:effectLst/>
              </a:rPr>
              <a:t>Showings on potential homes</a:t>
            </a:r>
          </a:p>
          <a:p>
            <a:r>
              <a:rPr lang="en-US" dirty="0" smtClean="0">
                <a:solidFill>
                  <a:schemeClr val="tx1"/>
                </a:solidFill>
                <a:effectLst/>
              </a:rPr>
              <a:t>Loan approval</a:t>
            </a:r>
          </a:p>
          <a:p>
            <a:r>
              <a:rPr lang="en-US" dirty="0">
                <a:solidFill>
                  <a:schemeClr val="tx1"/>
                </a:solidFill>
                <a:effectLst/>
              </a:rPr>
              <a:t>Make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offer</a:t>
            </a:r>
          </a:p>
          <a:p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449964" y="2447165"/>
            <a:ext cx="2549018" cy="3417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4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effectLst/>
              </a:rPr>
              <a:t>Close</a:t>
            </a:r>
          </a:p>
          <a:p>
            <a:r>
              <a:rPr lang="en-US" dirty="0" smtClean="0">
                <a:solidFill>
                  <a:schemeClr val="tx1"/>
                </a:solidFill>
                <a:effectLst/>
              </a:rPr>
              <a:t>Move </a:t>
            </a:r>
          </a:p>
          <a:p>
            <a:r>
              <a:rPr lang="en-US" dirty="0" smtClean="0">
                <a:solidFill>
                  <a:schemeClr val="tx1"/>
                </a:solidFill>
                <a:effectLst/>
              </a:rPr>
              <a:t>Settle in</a:t>
            </a:r>
          </a:p>
          <a:p>
            <a:r>
              <a:rPr lang="en-US" dirty="0" smtClean="0">
                <a:solidFill>
                  <a:schemeClr val="tx1"/>
                </a:solidFill>
                <a:effectLst/>
              </a:rPr>
              <a:t>Entertain</a:t>
            </a:r>
          </a:p>
          <a:p>
            <a:r>
              <a:rPr lang="en-US" dirty="0" smtClean="0">
                <a:solidFill>
                  <a:schemeClr val="tx1"/>
                </a:solidFill>
                <a:effectLst/>
              </a:rPr>
              <a:t>Live happily ever after</a:t>
            </a:r>
          </a:p>
          <a:p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3580" y="1787510"/>
            <a:ext cx="154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INPUTS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2026" y="1798791"/>
            <a:ext cx="1701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OUTPUTS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0370" y="1830151"/>
            <a:ext cx="2157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OUTCOMES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195776" y="1787510"/>
            <a:ext cx="924982" cy="42342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519442" y="1863994"/>
            <a:ext cx="924982" cy="42342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Sound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4646" y="58642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42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logic model shows…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703667"/>
            <a:ext cx="8810849" cy="478715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matters</a:t>
            </a:r>
          </a:p>
          <a:p>
            <a:r>
              <a:rPr lang="en-US" sz="2800" dirty="0" smtClean="0"/>
              <a:t>What you believe – your assumptions</a:t>
            </a:r>
          </a:p>
          <a:p>
            <a:r>
              <a:rPr lang="en-US" sz="2800" dirty="0" smtClean="0"/>
              <a:t>What you are investing</a:t>
            </a:r>
          </a:p>
          <a:p>
            <a:r>
              <a:rPr lang="en-US" sz="2800" dirty="0" smtClean="0"/>
              <a:t>What you will do and with whom</a:t>
            </a:r>
          </a:p>
          <a:p>
            <a:r>
              <a:rPr lang="en-US" sz="2800" dirty="0" smtClean="0"/>
              <a:t>What you expect the impact will be</a:t>
            </a:r>
          </a:p>
          <a:p>
            <a:r>
              <a:rPr lang="en-US" sz="2800" dirty="0" smtClean="0"/>
              <a:t>Your theory of change – the if-then connections</a:t>
            </a:r>
            <a:endParaRPr lang="en-US" sz="28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8751" y="56780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5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0" y="79468"/>
            <a:ext cx="8060596" cy="1417638"/>
          </a:xfrm>
        </p:spPr>
        <p:txBody>
          <a:bodyPr/>
          <a:lstStyle/>
          <a:p>
            <a:r>
              <a:rPr lang="en-US" dirty="0" smtClean="0"/>
              <a:t>Vacation Logic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993" y="2447165"/>
            <a:ext cx="2967766" cy="3572471"/>
          </a:xfrm>
        </p:spPr>
        <p:txBody>
          <a:bodyPr>
            <a:noAutofit/>
          </a:bodyPr>
          <a:lstStyle/>
          <a:p>
            <a:r>
              <a:rPr lang="en-US" dirty="0"/>
              <a:t>Travelers’ bucket list</a:t>
            </a:r>
          </a:p>
          <a:p>
            <a:r>
              <a:rPr lang="en-US" dirty="0" smtClean="0"/>
              <a:t>Budget</a:t>
            </a:r>
            <a:endParaRPr lang="en-US" dirty="0"/>
          </a:p>
          <a:p>
            <a:r>
              <a:rPr lang="en-US" dirty="0"/>
              <a:t>Tour books</a:t>
            </a:r>
          </a:p>
          <a:p>
            <a:r>
              <a:rPr lang="en-US" dirty="0"/>
              <a:t>Other’s experiences/reviews</a:t>
            </a:r>
          </a:p>
          <a:p>
            <a:pPr marL="0" indent="0">
              <a:buNone/>
            </a:pPr>
            <a:endParaRPr lang="en-US" dirty="0" smtClean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23940" y="2617785"/>
            <a:ext cx="2609353" cy="30126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4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effectLst/>
              </a:rPr>
              <a:t>Narrow options</a:t>
            </a:r>
          </a:p>
          <a:p>
            <a:r>
              <a:rPr lang="en-US" dirty="0" smtClean="0">
                <a:solidFill>
                  <a:schemeClr val="tx1"/>
                </a:solidFill>
                <a:effectLst/>
              </a:rPr>
              <a:t>Book it</a:t>
            </a:r>
            <a:endParaRPr lang="en-US" dirty="0">
              <a:solidFill>
                <a:schemeClr val="tx1"/>
              </a:solidFill>
              <a:effectLst/>
            </a:endParaRPr>
          </a:p>
          <a:p>
            <a:r>
              <a:rPr lang="en-US" dirty="0" smtClean="0">
                <a:solidFill>
                  <a:schemeClr val="tx1"/>
                </a:solidFill>
                <a:effectLst/>
              </a:rPr>
              <a:t>Pack</a:t>
            </a:r>
            <a:endParaRPr lang="en-US" dirty="0">
              <a:solidFill>
                <a:schemeClr val="tx1"/>
              </a:solidFill>
              <a:effectLst/>
            </a:endParaRPr>
          </a:p>
          <a:p>
            <a:r>
              <a:rPr lang="en-US" dirty="0" smtClean="0">
                <a:solidFill>
                  <a:schemeClr val="tx1"/>
                </a:solidFill>
                <a:effectLst/>
              </a:rPr>
              <a:t>Go!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449964" y="2447165"/>
            <a:ext cx="2549018" cy="3417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4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effectLst/>
              </a:rPr>
              <a:t>Adventure!</a:t>
            </a:r>
          </a:p>
          <a:p>
            <a:r>
              <a:rPr lang="en-US" dirty="0">
                <a:solidFill>
                  <a:schemeClr val="tx1"/>
                </a:solidFill>
                <a:effectLst/>
              </a:rPr>
              <a:t>Memories</a:t>
            </a:r>
          </a:p>
          <a:p>
            <a:r>
              <a:rPr lang="en-US" dirty="0">
                <a:solidFill>
                  <a:schemeClr val="tx1"/>
                </a:solidFill>
                <a:effectLst/>
              </a:rPr>
              <a:t>Education</a:t>
            </a:r>
          </a:p>
          <a:p>
            <a:r>
              <a:rPr lang="en-US" dirty="0">
                <a:solidFill>
                  <a:schemeClr val="tx1"/>
                </a:solidFill>
                <a:effectLst/>
              </a:rPr>
              <a:t>Appreciation for another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place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3580" y="1787510"/>
            <a:ext cx="154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INPUTS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2026" y="1798791"/>
            <a:ext cx="1701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OUTPUTS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0370" y="1830151"/>
            <a:ext cx="2157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OUTCOMES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195776" y="1787510"/>
            <a:ext cx="924982" cy="42342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519442" y="1863994"/>
            <a:ext cx="924982" cy="42342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ound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5974" y="58642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0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1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31" y="139321"/>
            <a:ext cx="8591551" cy="1336956"/>
          </a:xfrm>
        </p:spPr>
        <p:txBody>
          <a:bodyPr/>
          <a:lstStyle/>
          <a:p>
            <a:r>
              <a:rPr lang="en-US" b="1" dirty="0" smtClean="0"/>
              <a:t>Theory of Change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Your 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846653"/>
            <a:ext cx="8042276" cy="4343400"/>
          </a:xfrm>
        </p:spPr>
        <p:txBody>
          <a:bodyPr/>
          <a:lstStyle/>
          <a:p>
            <a:r>
              <a:rPr lang="en-US" dirty="0" smtClean="0"/>
              <a:t>Your Theory of Change states why you believe what you are doing will have the outcomes you expect</a:t>
            </a:r>
          </a:p>
          <a:p>
            <a:r>
              <a:rPr lang="en-US" dirty="0" smtClean="0"/>
              <a:t>For example, Having scientists communicate about current research along with resources and activities engages the public, teachers, and students in learning and ignites their curiosity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2761" y="57836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4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logic model is used to…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041" y="1610577"/>
            <a:ext cx="8309164" cy="4536932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Make </a:t>
            </a:r>
            <a:r>
              <a:rPr lang="en-US" sz="2800" b="1" dirty="0" smtClean="0"/>
              <a:t>explicit</a:t>
            </a:r>
            <a:r>
              <a:rPr lang="en-US" sz="2800" dirty="0" smtClean="0"/>
              <a:t> to </a:t>
            </a:r>
            <a:r>
              <a:rPr lang="en-US" sz="2800" dirty="0"/>
              <a:t>your own team what you think will happen </a:t>
            </a:r>
          </a:p>
          <a:p>
            <a:r>
              <a:rPr lang="en-US" sz="2800" dirty="0" smtClean="0"/>
              <a:t>Show your </a:t>
            </a:r>
            <a:r>
              <a:rPr lang="en-US" sz="2800" b="1" dirty="0" smtClean="0"/>
              <a:t>theory of change</a:t>
            </a:r>
          </a:p>
          <a:p>
            <a:r>
              <a:rPr lang="en-US" sz="2800" dirty="0" smtClean="0"/>
              <a:t>Show the </a:t>
            </a:r>
            <a:r>
              <a:rPr lang="en-US" sz="2800" b="1" dirty="0" smtClean="0"/>
              <a:t>relationships</a:t>
            </a:r>
            <a:r>
              <a:rPr lang="en-US" sz="2800" dirty="0" smtClean="0"/>
              <a:t> of what you will invest, what you will do and what results your expect</a:t>
            </a:r>
          </a:p>
          <a:p>
            <a:r>
              <a:rPr lang="en-US" sz="2800" b="1" dirty="0" smtClean="0"/>
              <a:t>Communicate</a:t>
            </a:r>
            <a:r>
              <a:rPr lang="en-US" sz="2800" dirty="0" smtClean="0"/>
              <a:t> with others about your work</a:t>
            </a:r>
          </a:p>
          <a:p>
            <a:r>
              <a:rPr lang="en-US" sz="2800" b="1" dirty="0"/>
              <a:t>G</a:t>
            </a:r>
            <a:r>
              <a:rPr lang="en-US" sz="2800" b="1" dirty="0" smtClean="0"/>
              <a:t>uide</a:t>
            </a:r>
            <a:r>
              <a:rPr lang="en-US" sz="2800" dirty="0" smtClean="0"/>
              <a:t> the project – refer back to it</a:t>
            </a:r>
          </a:p>
          <a:p>
            <a:r>
              <a:rPr lang="en-US" sz="2800" b="1" dirty="0"/>
              <a:t>R</a:t>
            </a:r>
            <a:r>
              <a:rPr lang="en-US" sz="2800" b="1" dirty="0" smtClean="0"/>
              <a:t>eport</a:t>
            </a:r>
            <a:r>
              <a:rPr lang="en-US" sz="2800" dirty="0" smtClean="0"/>
              <a:t> on the project – show revisions, provide evidence for if-then connections</a:t>
            </a:r>
            <a:endParaRPr lang="en-US" sz="28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8751" y="57411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31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943</TotalTime>
  <Words>882</Words>
  <Application>Microsoft Macintosh PowerPoint</Application>
  <PresentationFormat>On-screen Show (4:3)</PresentationFormat>
  <Paragraphs>104</Paragraphs>
  <Slides>17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Breeze</vt:lpstr>
      <vt:lpstr>LOGIC MODELS</vt:lpstr>
      <vt:lpstr>PowerPoint Presentation</vt:lpstr>
      <vt:lpstr>Where’s the logic in that? </vt:lpstr>
      <vt:lpstr>Origins of the logic model</vt:lpstr>
      <vt:lpstr>Buying a House Logic Model</vt:lpstr>
      <vt:lpstr>A logic model shows… </vt:lpstr>
      <vt:lpstr>Vacation Logic Model</vt:lpstr>
      <vt:lpstr>Theory of Change Your hypothesis</vt:lpstr>
      <vt:lpstr>A logic model is used to…</vt:lpstr>
      <vt:lpstr>PowerPoint Presentation</vt:lpstr>
      <vt:lpstr>Inputs What will you invest?</vt:lpstr>
      <vt:lpstr>Outputs What will you do with whom?</vt:lpstr>
      <vt:lpstr>Outcomes What is the impact of your work?</vt:lpstr>
      <vt:lpstr>Practice</vt:lpstr>
      <vt:lpstr>Reflect</vt:lpstr>
      <vt:lpstr>Apply</vt:lpstr>
      <vt:lpstr>For more on logic models</vt:lpstr>
    </vt:vector>
  </TitlesOfParts>
  <Company>TLC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LOGIC MODELS</dc:title>
  <dc:creator>Hilarie  Davis</dc:creator>
  <cp:lastModifiedBy>Hilarie  Davis</cp:lastModifiedBy>
  <cp:revision>46</cp:revision>
  <dcterms:created xsi:type="dcterms:W3CDTF">2013-03-13T17:16:17Z</dcterms:created>
  <dcterms:modified xsi:type="dcterms:W3CDTF">2013-03-21T20:14:49Z</dcterms:modified>
</cp:coreProperties>
</file>